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6"/>
  </p:notesMasterIdLst>
  <p:handoutMasterIdLst>
    <p:handoutMasterId r:id="rId57"/>
  </p:handoutMasterIdLst>
  <p:sldIdLst>
    <p:sldId id="4474" r:id="rId5"/>
    <p:sldId id="4475" r:id="rId6"/>
    <p:sldId id="4483" r:id="rId7"/>
    <p:sldId id="2066" r:id="rId8"/>
    <p:sldId id="1908" r:id="rId9"/>
    <p:sldId id="1909" r:id="rId10"/>
    <p:sldId id="2082" r:id="rId11"/>
    <p:sldId id="4482" r:id="rId12"/>
    <p:sldId id="4479" r:id="rId13"/>
    <p:sldId id="4477" r:id="rId14"/>
    <p:sldId id="2091" r:id="rId15"/>
    <p:sldId id="4497" r:id="rId16"/>
    <p:sldId id="4504" r:id="rId17"/>
    <p:sldId id="4498" r:id="rId18"/>
    <p:sldId id="4505" r:id="rId19"/>
    <p:sldId id="4480" r:id="rId20"/>
    <p:sldId id="1910" r:id="rId21"/>
    <p:sldId id="4499" r:id="rId22"/>
    <p:sldId id="4478" r:id="rId23"/>
    <p:sldId id="4486" r:id="rId24"/>
    <p:sldId id="4506" r:id="rId25"/>
    <p:sldId id="4517" r:id="rId26"/>
    <p:sldId id="4507" r:id="rId27"/>
    <p:sldId id="4487" r:id="rId28"/>
    <p:sldId id="4481" r:id="rId29"/>
    <p:sldId id="281" r:id="rId30"/>
    <p:sldId id="1891" r:id="rId31"/>
    <p:sldId id="1903" r:id="rId32"/>
    <p:sldId id="2088" r:id="rId33"/>
    <p:sldId id="4500" r:id="rId34"/>
    <p:sldId id="1875" r:id="rId35"/>
    <p:sldId id="4493" r:id="rId36"/>
    <p:sldId id="4494" r:id="rId37"/>
    <p:sldId id="4495" r:id="rId38"/>
    <p:sldId id="4496" r:id="rId39"/>
    <p:sldId id="4508" r:id="rId40"/>
    <p:sldId id="4509" r:id="rId41"/>
    <p:sldId id="4501" r:id="rId42"/>
    <p:sldId id="4511" r:id="rId43"/>
    <p:sldId id="4512" r:id="rId44"/>
    <p:sldId id="4513" r:id="rId45"/>
    <p:sldId id="4502" r:id="rId46"/>
    <p:sldId id="4488" r:id="rId47"/>
    <p:sldId id="4489" r:id="rId48"/>
    <p:sldId id="4490" r:id="rId49"/>
    <p:sldId id="4516" r:id="rId50"/>
    <p:sldId id="4492" r:id="rId51"/>
    <p:sldId id="4514" r:id="rId52"/>
    <p:sldId id="4503" r:id="rId53"/>
    <p:sldId id="4518" r:id="rId54"/>
    <p:sldId id="4476" r:id="rId5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00"/>
    <a:srgbClr val="F2C80F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>
    <p:restoredLeft sz="256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38"/>
    </p:cViewPr>
  </p:sorterViewPr>
  <p:notesViewPr>
    <p:cSldViewPr snapToGrid="0">
      <p:cViewPr>
        <p:scale>
          <a:sx n="99" d="100"/>
          <a:sy n="99" d="100"/>
        </p:scale>
        <p:origin x="2314" y="-1661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8/27/2020 12:06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NetCore-UserOwnsDat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NetCore-UserOwnsData-Tuto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B6A6-847D-4A2E-9883-E1CB55BB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908215"/>
          </a:xfrm>
        </p:spPr>
        <p:txBody>
          <a:bodyPr/>
          <a:lstStyle/>
          <a:p>
            <a:r>
              <a:rPr lang="en-US" dirty="0"/>
              <a:t>The .NET Core command-line interface (CLI)</a:t>
            </a:r>
          </a:p>
          <a:p>
            <a:pPr lvl="1"/>
            <a:r>
              <a:rPr lang="en-US" dirty="0"/>
              <a:t>Cross-platform toolchain for creating, debugging and publishing applications</a:t>
            </a:r>
          </a:p>
          <a:p>
            <a:pPr lvl="1"/>
            <a:r>
              <a:rPr lang="en-US" dirty="0"/>
              <a:t>Create new applications using </a:t>
            </a:r>
            <a:r>
              <a:rPr lang="en-US" sz="2000" b="1" dirty="0">
                <a:latin typeface="Lucida Console" panose="020B0609040504020204" pitchFamily="49" charset="0"/>
              </a:rPr>
              <a:t>dotnet new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Add NuGet packages using </a:t>
            </a:r>
            <a:r>
              <a:rPr lang="en-US" sz="2000" b="1" dirty="0">
                <a:latin typeface="Lucida Console" panose="020B0609040504020204" pitchFamily="49" charset="0"/>
              </a:rPr>
              <a:t>dotnet add package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2C0FA-3AF4-4746-ABE6-E5F2B560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2" y="3286298"/>
            <a:ext cx="9985514" cy="24507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25D8-311A-4B0A-93AF-82A0C05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Understanding Dependency Injection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148-682D-4F95-BC25-48116115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66162"/>
          </a:xfrm>
        </p:spPr>
        <p:txBody>
          <a:bodyPr/>
          <a:lstStyle/>
          <a:p>
            <a:r>
              <a:rPr lang="en-US" dirty="0"/>
              <a:t>Services are registered on application start up</a:t>
            </a:r>
          </a:p>
          <a:p>
            <a:r>
              <a:rPr lang="en-US" dirty="0"/>
              <a:t>Services injected into classes using parameterized constructors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BCB9-2BE0-41B4-8D89-53AB976F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85" y="4022218"/>
            <a:ext cx="6421857" cy="251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90-41FD-4193-A580-13F51C3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3" y="2543346"/>
            <a:ext cx="3608466" cy="184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7A3579-8525-4057-839A-F5264725551C}"/>
              </a:ext>
            </a:extLst>
          </p:cNvPr>
          <p:cNvSpPr/>
          <p:nvPr/>
        </p:nvSpPr>
        <p:spPr bwMode="auto">
          <a:xfrm flipH="1">
            <a:off x="2552283" y="5024932"/>
            <a:ext cx="2893254" cy="509678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90604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735877"/>
          </a:xfrm>
        </p:spPr>
        <p:txBody>
          <a:bodyPr/>
          <a:lstStyle/>
          <a:p>
            <a:r>
              <a:rPr lang="en-US" dirty="0"/>
              <a:t>Exercise 1: Create a New .NET Core MVC Web Application Project</a:t>
            </a:r>
          </a:p>
          <a:p>
            <a:r>
              <a:rPr lang="en-US" dirty="0"/>
              <a:t>Exercise 2: Implement User Login using </a:t>
            </a:r>
            <a:r>
              <a:rPr lang="en-US" dirty="0" err="1"/>
              <a:t>Microsoft.Identity.Web</a:t>
            </a:r>
            <a:endParaRPr lang="en-US" dirty="0"/>
          </a:p>
          <a:p>
            <a:r>
              <a:rPr lang="en-US" dirty="0"/>
              <a:t>Exercise 3: Call the Power BI Service API</a:t>
            </a:r>
          </a:p>
          <a:p>
            <a:r>
              <a:rPr lang="en-US" dirty="0"/>
              <a:t>Exercise 4: Embedding a Report using powerbi.js</a:t>
            </a:r>
          </a:p>
          <a:p>
            <a:r>
              <a:rPr lang="en-US" dirty="0"/>
              <a:t>Exercise 5: Adding TypeScript Support to a .NET Core Project</a:t>
            </a:r>
          </a:p>
          <a:p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1</a:t>
            </a:r>
            <a:br>
              <a:rPr lang="en-US" sz="3600" dirty="0"/>
            </a:br>
            <a:r>
              <a:rPr lang="en-US" sz="3200" dirty="0"/>
              <a:t>Create a New .NET Core MVC Web Application Project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F88DF-0CBB-462A-8D16-84A67BC9B0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6554" y="1788498"/>
            <a:ext cx="4175830" cy="48414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E7E31-D0D5-4022-A97C-3D2486E2A2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10" y="3758957"/>
            <a:ext cx="5989395" cy="11291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BDBE3-C015-4D7A-8D0C-F52B1D48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0" y="1765587"/>
            <a:ext cx="5989395" cy="14699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76461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F66-86B8-4093-B9DA-F4FED299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Extension for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7DAB9-B964-4A89-ABE9-246D02868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443719"/>
            <a:ext cx="8363057" cy="3325049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280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Microsoft.Identity.Web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94228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Microsoft.Identity.Web</a:t>
            </a:r>
            <a:endParaRPr lang="en-US" dirty="0"/>
          </a:p>
          <a:p>
            <a:pPr lvl="1"/>
            <a:r>
              <a:rPr lang="en-US" dirty="0"/>
              <a:t>Set of components and classes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endParaRPr lang="en-US" dirty="0"/>
          </a:p>
          <a:p>
            <a:r>
              <a:rPr lang="en-US" dirty="0"/>
              <a:t>When to use </a:t>
            </a:r>
          </a:p>
          <a:p>
            <a:pPr lvl="1"/>
            <a:r>
              <a:rPr lang="en-US" dirty="0"/>
              <a:t>In Web application and Web APIs built on .NET Core 3.1 and .NET 5</a:t>
            </a:r>
          </a:p>
          <a:p>
            <a:pPr lvl="1"/>
            <a:r>
              <a:rPr lang="en-US" dirty="0"/>
              <a:t>Currently in preview – release schedule synced with .NET 5 (November 2020)</a:t>
            </a:r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C7F1-CAA9-4A02-BB5C-C3BB27AD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6C9-00CC-4478-BEEF-F5869DDAE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813095"/>
          </a:xfrm>
        </p:spPr>
        <p:txBody>
          <a:bodyPr/>
          <a:lstStyle/>
          <a:p>
            <a:r>
              <a:rPr lang="en-US" dirty="0"/>
              <a:t>What did we do before </a:t>
            </a:r>
            <a:r>
              <a:rPr lang="en-US" dirty="0" err="1"/>
              <a:t>Microsoft.Identity.Web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</a:t>
            </a:r>
            <a:r>
              <a:rPr lang="en-US" sz="2000" b="1" dirty="0" err="1"/>
              <a:t>Microsoft.Identity.Client</a:t>
            </a:r>
            <a:r>
              <a:rPr lang="en-US" dirty="0"/>
              <a:t> (MSAL) to acquire and cache access tokens</a:t>
            </a:r>
          </a:p>
          <a:p>
            <a:pPr lvl="1"/>
            <a:r>
              <a:rPr lang="en-US" dirty="0"/>
              <a:t>Use OWIN Middleware components to implement OpenID connect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err="1"/>
              <a:t>Microsoft.Identity.Web</a:t>
            </a:r>
            <a:r>
              <a:rPr lang="en-US" dirty="0"/>
              <a:t> covers OpenID Connect and token acquisition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B36D-226A-4CCE-913B-08DABFE60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9" b="-72"/>
          <a:stretch/>
        </p:blipFill>
        <p:spPr>
          <a:xfrm>
            <a:off x="1120163" y="2819684"/>
            <a:ext cx="2879081" cy="7120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726791-DDCA-4EE0-8E80-2351EC2532F0}"/>
              </a:ext>
            </a:extLst>
          </p:cNvPr>
          <p:cNvGrpSpPr/>
          <p:nvPr/>
        </p:nvGrpSpPr>
        <p:grpSpPr>
          <a:xfrm>
            <a:off x="4294277" y="2819684"/>
            <a:ext cx="7450763" cy="1618473"/>
            <a:chOff x="4696211" y="2771512"/>
            <a:chExt cx="7450763" cy="1618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0B34F5-A749-4D41-A24C-4A0E60A17826}"/>
                </a:ext>
              </a:extLst>
            </p:cNvPr>
            <p:cNvGrpSpPr/>
            <p:nvPr/>
          </p:nvGrpSpPr>
          <p:grpSpPr>
            <a:xfrm>
              <a:off x="8658561" y="2771512"/>
              <a:ext cx="3488413" cy="1618473"/>
              <a:chOff x="7240149" y="2438400"/>
              <a:chExt cx="2690668" cy="12483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CAFABDC-F6FD-48CF-9D8A-F2ADDA196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942"/>
              <a:stretch/>
            </p:blipFill>
            <p:spPr>
              <a:xfrm>
                <a:off x="7243812" y="2489199"/>
                <a:ext cx="2652561" cy="110812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0B5B31-AE59-4F11-A9C3-C6B9738D5228}"/>
                  </a:ext>
                </a:extLst>
              </p:cNvPr>
              <p:cNvSpPr/>
              <p:nvPr/>
            </p:nvSpPr>
            <p:spPr bwMode="auto">
              <a:xfrm>
                <a:off x="7240149" y="2438400"/>
                <a:ext cx="2690668" cy="1248354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743212-500E-495C-A10D-BA0EEDA82A20}"/>
                </a:ext>
              </a:extLst>
            </p:cNvPr>
            <p:cNvGrpSpPr/>
            <p:nvPr/>
          </p:nvGrpSpPr>
          <p:grpSpPr>
            <a:xfrm>
              <a:off x="4696211" y="2785578"/>
              <a:ext cx="3770375" cy="1604407"/>
              <a:chOff x="8466049" y="3717890"/>
              <a:chExt cx="3368858" cy="143354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630622-53A3-4F7B-9931-196F1D7B7B00}"/>
                  </a:ext>
                </a:extLst>
              </p:cNvPr>
              <p:cNvGrpSpPr/>
              <p:nvPr/>
            </p:nvGrpSpPr>
            <p:grpSpPr>
              <a:xfrm>
                <a:off x="8470623" y="3807692"/>
                <a:ext cx="3364284" cy="1310161"/>
                <a:chOff x="5305036" y="2141345"/>
                <a:chExt cx="6191250" cy="242326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8F6D2DE-D5E5-4449-87A7-52044746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6797"/>
                <a:stretch/>
              </p:blipFill>
              <p:spPr>
                <a:xfrm>
                  <a:off x="5305036" y="2692247"/>
                  <a:ext cx="6096001" cy="187236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11E3919-50FB-42CC-98EA-4B3550367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5036" y="2141345"/>
                  <a:ext cx="6191250" cy="68580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C004E-A9E9-4826-A584-AE34F029D3B9}"/>
                  </a:ext>
                </a:extLst>
              </p:cNvPr>
              <p:cNvSpPr/>
              <p:nvPr/>
            </p:nvSpPr>
            <p:spPr bwMode="auto">
              <a:xfrm>
                <a:off x="8466049" y="3717890"/>
                <a:ext cx="3360114" cy="1433549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EA3A3A-4D42-4630-B450-38852539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63" y="5403039"/>
            <a:ext cx="6059888" cy="11825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3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2</a:t>
            </a:r>
            <a:br>
              <a:rPr lang="en-US" sz="3600" dirty="0"/>
            </a:br>
            <a:r>
              <a:rPr lang="en-US" sz="3200" dirty="0"/>
              <a:t>Implement User Login using </a:t>
            </a:r>
            <a:r>
              <a:rPr lang="en-US" sz="3200" dirty="0" err="1"/>
              <a:t>Microsoft.Identity.Web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1504771"/>
          </a:xfrm>
        </p:spPr>
        <p:txBody>
          <a:bodyPr/>
          <a:lstStyle/>
          <a:p>
            <a:r>
              <a:rPr lang="en-US" dirty="0"/>
              <a:t>Create a Confidential Client Application in Azure AD</a:t>
            </a:r>
          </a:p>
          <a:p>
            <a:r>
              <a:rPr lang="en-US" dirty="0"/>
              <a:t>Implement OpenID Connect using </a:t>
            </a:r>
            <a:r>
              <a:rPr lang="en-US" dirty="0" err="1"/>
              <a:t>Microsoft.Identity.Web</a:t>
            </a:r>
            <a:endParaRPr lang="en-US" dirty="0"/>
          </a:p>
          <a:p>
            <a:r>
              <a:rPr lang="en-US" dirty="0"/>
              <a:t>Test Secured Routes in an ASP.NET Core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28810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50909"/>
            <a:ext cx="11053773" cy="1477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1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Developing for Power BI with 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504771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Core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39140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Core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654816"/>
          </a:xfrm>
        </p:spPr>
        <p:txBody>
          <a:bodyPr/>
          <a:lstStyle/>
          <a:p>
            <a:r>
              <a:rPr lang="en-US" dirty="0"/>
              <a:t>Calling the Power BI Service API</a:t>
            </a:r>
            <a:br>
              <a:rPr lang="en-US" dirty="0"/>
            </a:br>
            <a:r>
              <a:rPr lang="en-US" sz="1836" dirty="0">
                <a:solidFill>
                  <a:schemeClr val="accent2"/>
                </a:solidFill>
              </a:rPr>
              <a:t>Direct REST calls without using the Power BI .NET SDK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461231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00277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172287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28934-DC4F-40E7-93A2-ED1353C98D32}"/>
              </a:ext>
            </a:extLst>
          </p:cNvPr>
          <p:cNvGrpSpPr/>
          <p:nvPr/>
        </p:nvGrpSpPr>
        <p:grpSpPr>
          <a:xfrm>
            <a:off x="891297" y="4183604"/>
            <a:ext cx="6295074" cy="2321402"/>
            <a:chOff x="838199" y="4389506"/>
            <a:chExt cx="5325863" cy="18130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DE4A2-0A67-4002-BB48-335FD874739F}"/>
                </a:ext>
              </a:extLst>
            </p:cNvPr>
            <p:cNvSpPr/>
            <p:nvPr/>
          </p:nvSpPr>
          <p:spPr>
            <a:xfrm>
              <a:off x="838200" y="4886455"/>
              <a:ext cx="2438399" cy="13161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 .NET SDK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0E9-D2AE-4E2F-9EFA-21CBCD46DA9C}"/>
                </a:ext>
              </a:extLst>
            </p:cNvPr>
            <p:cNvSpPr/>
            <p:nvPr/>
          </p:nvSpPr>
          <p:spPr>
            <a:xfrm>
              <a:off x="3886200" y="4389506"/>
              <a:ext cx="2277862" cy="1813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9CEA6-DEA3-4A5A-B52D-CDA27B912123}"/>
                </a:ext>
              </a:extLst>
            </p:cNvPr>
            <p:cNvSpPr/>
            <p:nvPr/>
          </p:nvSpPr>
          <p:spPr>
            <a:xfrm>
              <a:off x="990600" y="5065157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C98ABB-9817-47E9-9315-844F7CFF1A47}"/>
                </a:ext>
              </a:extLst>
            </p:cNvPr>
            <p:cNvCxnSpPr/>
            <p:nvPr/>
          </p:nvCxnSpPr>
          <p:spPr>
            <a:xfrm>
              <a:off x="2929631" y="5314379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0F4C89-6438-4E59-966B-21CEB185B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5522357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F7A12-3E79-4039-A539-EBB1BB191E25}"/>
                </a:ext>
              </a:extLst>
            </p:cNvPr>
            <p:cNvSpPr/>
            <p:nvPr/>
          </p:nvSpPr>
          <p:spPr>
            <a:xfrm>
              <a:off x="838199" y="4389506"/>
              <a:ext cx="2438399" cy="4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56D070A-0C0B-4C45-9C40-08A8892D766D}"/>
              </a:ext>
            </a:extLst>
          </p:cNvPr>
          <p:cNvSpPr/>
          <p:nvPr/>
        </p:nvSpPr>
        <p:spPr>
          <a:xfrm>
            <a:off x="1979335" y="4669741"/>
            <a:ext cx="727154" cy="39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8093-E691-4931-8033-7A1388FD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Service API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3527-EF15-406C-A396-483F58744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AD V2 endpoint requires passing scopes</a:t>
            </a:r>
          </a:p>
          <a:p>
            <a:pPr lvl="1"/>
            <a:r>
              <a:rPr lang="en-US" dirty="0"/>
              <a:t>Scopes define permissions required in access token</a:t>
            </a:r>
          </a:p>
          <a:p>
            <a:pPr lvl="1"/>
            <a:r>
              <a:rPr lang="en-US" dirty="0"/>
              <a:t>Scopes defined as resource + permission</a:t>
            </a:r>
            <a:br>
              <a:rPr lang="en-US" dirty="0"/>
            </a:br>
            <a:r>
              <a:rPr lang="en-US" dirty="0"/>
              <a:t>https://analysis.windows.net/powerbi/api/ + </a:t>
            </a:r>
            <a:r>
              <a:rPr lang="en-US" dirty="0" err="1"/>
              <a:t>Report.ReadWrite.All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1415E-05FB-4EFE-A6D8-058CF6BD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3340887"/>
            <a:ext cx="6208626" cy="3362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11" y="1831777"/>
            <a:ext cx="7559686" cy="49408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427553"/>
          </a:xfrm>
        </p:spPr>
        <p:txBody>
          <a:bodyPr/>
          <a:lstStyle/>
          <a:p>
            <a:r>
              <a:rPr lang="en-US" dirty="0" err="1"/>
              <a:t>sddddd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Migrating to v3 of the Power BI .NET SDK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AFC809-EEC0-4BB0-AC9F-A5137DBB5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41242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must move to SDK v3 to take advantage of latest API features</a:t>
            </a:r>
          </a:p>
          <a:p>
            <a:pPr lvl="1"/>
            <a:r>
              <a:rPr lang="en-US" dirty="0"/>
              <a:t>Automated server-side generation of PDF file from Power BI report</a:t>
            </a:r>
          </a:p>
          <a:p>
            <a:pPr lvl="1"/>
            <a:r>
              <a:rPr lang="en-US" dirty="0"/>
              <a:t>Advanced generation of embed tokens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Beware of breaking changes when moving from v2.x to 3.x</a:t>
            </a:r>
          </a:p>
          <a:p>
            <a:pPr lvl="1"/>
            <a:r>
              <a:rPr lang="en-US" dirty="0"/>
              <a:t>Namespace </a:t>
            </a:r>
            <a:r>
              <a:rPr lang="en-US" i="1" dirty="0"/>
              <a:t>Microsoft.PowerBI.Api.v2</a:t>
            </a:r>
            <a:r>
              <a:rPr lang="en-US" dirty="0"/>
              <a:t> renamed to </a:t>
            </a:r>
            <a:r>
              <a:rPr lang="en-US" i="1" dirty="0" err="1"/>
              <a:t>Microsoft.PowerBI.Api</a:t>
            </a:r>
            <a:endParaRPr lang="en-US" i="1" dirty="0"/>
          </a:p>
          <a:p>
            <a:pPr lvl="1"/>
            <a:r>
              <a:rPr lang="en-US" dirty="0"/>
              <a:t>Namespace </a:t>
            </a:r>
            <a:r>
              <a:rPr lang="en-US" i="1" dirty="0"/>
              <a:t>Microsoft.PowerBI.Api.Models.v2</a:t>
            </a:r>
            <a:r>
              <a:rPr lang="en-US" dirty="0"/>
              <a:t> renamed to </a:t>
            </a:r>
            <a:r>
              <a:rPr lang="en-US" i="1" dirty="0" err="1"/>
              <a:t>Microsoft.PowerBI.Api.Models</a:t>
            </a:r>
            <a:endParaRPr lang="en-US" i="1" dirty="0"/>
          </a:p>
          <a:p>
            <a:pPr lvl="1"/>
            <a:r>
              <a:rPr lang="en-US" i="1" dirty="0"/>
              <a:t>Parameters for Power BI resource IDs now based on GUIDs instead of strings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0F338-B7F6-4FD7-948D-A188C615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9" y="2620344"/>
            <a:ext cx="7272417" cy="1068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6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Acquiring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5DC93-E849-451B-87A0-1F940C62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6" y="1481970"/>
            <a:ext cx="7797578" cy="505853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0659"/>
            <a:ext cx="8958553" cy="48564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B22B5-5356-43A2-ADB4-5138FD72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68858"/>
            <a:ext cx="10385605" cy="45214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2783278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OAuth 2.0 and OpenID Connect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Microsoft Identity Platform 2.0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the Power BI .NET SDK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the App-Owns-Data Model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Single Page Applications (SPAs)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Secure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BCF-F99B-4BA3-BA80-ED32CCEB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Resizing the Embed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E0D5-4546-4830-BB04-3134DA6A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7" y="1430337"/>
            <a:ext cx="7553325" cy="20669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F5BF6-1E25-4750-9DF5-96CED210F5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34" y="3206516"/>
            <a:ext cx="3981450" cy="2852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8763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Core Project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D572F-0FD5-43E5-8EE0-14BB6CC9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48" y="1666071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868849-639B-417E-868C-681247D5892D}"/>
              </a:ext>
            </a:extLst>
          </p:cNvPr>
          <p:cNvGrpSpPr/>
          <p:nvPr/>
        </p:nvGrpSpPr>
        <p:grpSpPr>
          <a:xfrm>
            <a:off x="686848" y="4350891"/>
            <a:ext cx="8919553" cy="2322758"/>
            <a:chOff x="1758461" y="3497262"/>
            <a:chExt cx="8919553" cy="3264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429D89-F75B-4255-AB9A-4CF13EF4F5FA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BE0BFB-1179-4CE9-84C1-83ADBD0CFDEA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ED1012-9B27-4BA4-B54D-80C842438459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073EF3-B5FE-4C9A-9ECE-3A53E69994CB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1FBED6-BA6F-41B0-83BC-FCAC0E672A5D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8B31D5-C57C-4FFA-A707-2D1362120F1F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93386E-3295-43A2-854A-8682FC6B95E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F5D6D5-4BC8-447D-9014-9BFCA1247CE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5F49B8-2DC6-4CDB-8D82-631494FCBA2A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EC2D80-9B24-4D99-8505-0760EA58215C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lvl="1"/>
            <a:r>
              <a:rPr lang="en-US" dirty="0"/>
              <a:t>All users require a Power BI license</a:t>
            </a:r>
          </a:p>
          <a:p>
            <a:pPr lvl="1"/>
            <a:r>
              <a:rPr lang="en-US" dirty="0"/>
              <a:t>Useful in corporate environments</a:t>
            </a:r>
          </a:p>
          <a:p>
            <a:pPr lvl="1"/>
            <a:r>
              <a:rPr lang="en-US" dirty="0"/>
              <a:t>App authenticates as current user</a:t>
            </a:r>
          </a:p>
          <a:p>
            <a:pPr lvl="1"/>
            <a:r>
              <a:rPr lang="en-US" dirty="0"/>
              <a:t>Your code runs with user’s permissions</a:t>
            </a:r>
          </a:p>
          <a:p>
            <a:pPr lvl="1"/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lvl="1"/>
            <a:r>
              <a:rPr lang="en-US" dirty="0"/>
              <a:t>No users require Power BI license</a:t>
            </a:r>
          </a:p>
          <a:p>
            <a:pPr lvl="1"/>
            <a:r>
              <a:rPr lang="en-US" dirty="0"/>
              <a:t>Useful in commercial applications</a:t>
            </a:r>
          </a:p>
          <a:p>
            <a:pPr lvl="1"/>
            <a:r>
              <a:rPr lang="en-US" dirty="0"/>
              <a:t>App authenticates with app-only identity</a:t>
            </a:r>
          </a:p>
          <a:p>
            <a:pPr lvl="1"/>
            <a:r>
              <a:rPr lang="en-US" dirty="0"/>
              <a:t>Your code runs with admin permissions</a:t>
            </a:r>
          </a:p>
          <a:p>
            <a:pPr lvl="1"/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131766" y="4178587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7021466" y="41785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User-Owns-Data 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391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https://github.com/PowerBiDevCamp/NetCore-UserOwnsData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E6E4-0DB5-4280-AF88-26307F1B1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7"/>
          <a:stretch/>
        </p:blipFill>
        <p:spPr>
          <a:xfrm>
            <a:off x="1117764" y="2314884"/>
            <a:ext cx="8195630" cy="437731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2FCD-6759-4B3A-AC57-138146B0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Developing for Power BI using 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485A-EB17-4609-9B0B-DBAA6352D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77476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https://github.com/PowerBiDevCamp/NetCore-UserOwnsData-Tutorial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36704-A20D-43BA-8657-C6AAFBB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888601"/>
            <a:ext cx="10419642" cy="48839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DA0273C-3A6F-4B46-A296-FE2F46B94164}"/>
              </a:ext>
            </a:extLst>
          </p:cNvPr>
          <p:cNvSpPr/>
          <p:nvPr/>
        </p:nvSpPr>
        <p:spPr bwMode="auto">
          <a:xfrm>
            <a:off x="452176" y="6250068"/>
            <a:ext cx="663191" cy="37747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BD9F1-3DEB-4D78-B76A-193A396336F1}"/>
              </a:ext>
            </a:extLst>
          </p:cNvPr>
          <p:cNvGrpSpPr/>
          <p:nvPr/>
        </p:nvGrpSpPr>
        <p:grpSpPr>
          <a:xfrm>
            <a:off x="2310601" y="2156350"/>
            <a:ext cx="10235743" cy="4749281"/>
            <a:chOff x="2310601" y="2156350"/>
            <a:chExt cx="10235743" cy="4749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45A9D-B82A-4360-A7C6-BCDD542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077" y="2156350"/>
              <a:ext cx="6919267" cy="474928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C7045E4-2546-445F-AAAE-8942DBB5A93D}"/>
                </a:ext>
              </a:extLst>
            </p:cNvPr>
            <p:cNvSpPr/>
            <p:nvPr/>
          </p:nvSpPr>
          <p:spPr bwMode="auto">
            <a:xfrm rot="20655438">
              <a:off x="2310601" y="5437831"/>
              <a:ext cx="3274836" cy="759701"/>
            </a:xfrm>
            <a:prstGeom prst="rightArrow">
              <a:avLst>
                <a:gd name="adj1" fmla="val 50000"/>
                <a:gd name="adj2" fmla="val 69062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36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Core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BAB43-3728-41F5-8570-FE5D6CBE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" y="2056031"/>
            <a:ext cx="6948001" cy="38532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ef38329b-e139-4eb4-9d7a-1b84c79a661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</TotalTime>
  <Words>1250</Words>
  <Application>Microsoft Office PowerPoint</Application>
  <PresentationFormat>Custom</PresentationFormat>
  <Paragraphs>222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Dev Camp – Session 1 Developing for Power BI with .NET Core</vt:lpstr>
      <vt:lpstr>Welcome to Power BI Dev Camp</vt:lpstr>
      <vt:lpstr>Agenda</vt:lpstr>
      <vt:lpstr>Power BI Embedding – The Big Picture</vt:lpstr>
      <vt:lpstr>Choosing the Correct Embedding Model</vt:lpstr>
      <vt:lpstr>User-Owns-Data Sample Application</vt:lpstr>
      <vt:lpstr>Tutorial: Developing for Power BI using .NET Core</vt:lpstr>
      <vt:lpstr>Install .NET Core SDK</vt:lpstr>
      <vt:lpstr>.NET Core CLI</vt:lpstr>
      <vt:lpstr>Understanding Dependency Injection is Essential</vt:lpstr>
      <vt:lpstr>Tutorial Exercise Flow</vt:lpstr>
      <vt:lpstr>Copying-and-Pasting Code</vt:lpstr>
      <vt:lpstr>Exercise 1 Create a New .NET Core MVC Web Application Project</vt:lpstr>
      <vt:lpstr>C# Extension for Visual Studio Code</vt:lpstr>
      <vt:lpstr>Introducing Microsoft.Identity.Web</vt:lpstr>
      <vt:lpstr>Microsoft Authentication Libraries</vt:lpstr>
      <vt:lpstr>Exercise 2 Implement User Login using Microsoft.Identity.Web</vt:lpstr>
      <vt:lpstr>Creating Azure AD Application with PowerShell</vt:lpstr>
      <vt:lpstr>Azure AD Configuration in appsettings.json</vt:lpstr>
      <vt:lpstr>Enabling Authentication with Microsoft.Identity.Web</vt:lpstr>
      <vt:lpstr>Adding Sign in / Sign Out Links</vt:lpstr>
      <vt:lpstr>ASP.NET Supports Route Authorization</vt:lpstr>
      <vt:lpstr>Starting a .NET Core Debugging Session</vt:lpstr>
      <vt:lpstr>Visual Studio 2019 versus Visual Studio Code</vt:lpstr>
      <vt:lpstr>What Is the Power BI Service API?</vt:lpstr>
      <vt:lpstr>Calling the Power BI Service API Direct REST calls without using the Power BI .NET SDK</vt:lpstr>
      <vt:lpstr>Power BI .NET SDK</vt:lpstr>
      <vt:lpstr>Power BI Service API Scopes</vt:lpstr>
      <vt:lpstr>Exercise 3 Call the Power BI Service API</vt:lpstr>
      <vt:lpstr>Migrating to v3 of the Power BI .NET SDK</vt:lpstr>
      <vt:lpstr>Adding Support for Token Acquisition</vt:lpstr>
      <vt:lpstr>Adding Support for Acquiring Access Tokens</vt:lpstr>
      <vt:lpstr>Call GetReportInGroupAsync to Get Embedding Data</vt:lpstr>
      <vt:lpstr>Accessing PowerBiServiceApi from a Controller</vt:lpstr>
      <vt:lpstr>Displaying Data from the View Model</vt:lpstr>
      <vt:lpstr>Exercise 3 Finale</vt:lpstr>
      <vt:lpstr>Exercise 4 Embedding a Report using powerbi.js</vt:lpstr>
      <vt:lpstr>Retrieving Data from the Report View Model</vt:lpstr>
      <vt:lpstr>Embedding a Report using powerbi.js</vt:lpstr>
      <vt:lpstr>Dynamically Resizing the Embed Container</vt:lpstr>
      <vt:lpstr>Exercise 5 Adding TypeScript/Webpack Support to a .NET Core Project</vt:lpstr>
      <vt:lpstr>Adding Node.js Support for TypeScript Compilation</vt:lpstr>
      <vt:lpstr>Running npm install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55</cp:revision>
  <cp:lastPrinted>2019-05-02T20:11:39Z</cp:lastPrinted>
  <dcterms:created xsi:type="dcterms:W3CDTF">2018-09-21T01:16:59Z</dcterms:created>
  <dcterms:modified xsi:type="dcterms:W3CDTF">2020-08-27T04:12:05Z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